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80562-544D-4CB0-8FE7-629B3848FFC8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E26A5-8C45-4D7C-9D13-B1ED239B99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7916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61FF-C98C-4E8E-A0CB-A1CA60A30BEE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423F-E595-4AE0-92F4-B0F9F5474B0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61FF-C98C-4E8E-A0CB-A1CA60A30BEE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423F-E595-4AE0-92F4-B0F9F5474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61FF-C98C-4E8E-A0CB-A1CA60A30BEE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423F-E595-4AE0-92F4-B0F9F5474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61FF-C98C-4E8E-A0CB-A1CA60A30BEE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423F-E595-4AE0-92F4-B0F9F5474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61FF-C98C-4E8E-A0CB-A1CA60A30BEE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423F-E595-4AE0-92F4-B0F9F5474B0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61FF-C98C-4E8E-A0CB-A1CA60A30BEE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423F-E595-4AE0-92F4-B0F9F5474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61FF-C98C-4E8E-A0CB-A1CA60A30BEE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423F-E595-4AE0-92F4-B0F9F5474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61FF-C98C-4E8E-A0CB-A1CA60A30BEE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8C423F-E595-4AE0-92F4-B0F9F5474B09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61FF-C98C-4E8E-A0CB-A1CA60A30BEE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423F-E595-4AE0-92F4-B0F9F5474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61FF-C98C-4E8E-A0CB-A1CA60A30BEE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C8C423F-E595-4AE0-92F4-B0F9F5474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0B561FF-C98C-4E8E-A0CB-A1CA60A30BEE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423F-E595-4AE0-92F4-B0F9F5474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0B561FF-C98C-4E8E-A0CB-A1CA60A30BEE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C8C423F-E595-4AE0-92F4-B0F9F5474B09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88720" y="1091077"/>
            <a:ext cx="677171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Función de onda</a:t>
            </a:r>
            <a:endParaRPr lang="es-ES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11640" y="188640"/>
            <a:ext cx="63017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Mecánica cuántica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724128" y="5373216"/>
            <a:ext cx="3203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Montoya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4278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912"/>
            <a:ext cx="4072398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379842" y="2864839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Una función de onda armónica para un tiempo fijo determinado   </a:t>
            </a:r>
            <a:endParaRPr lang="es-ES" dirty="0"/>
          </a:p>
        </p:txBody>
      </p:sp>
      <p:cxnSp>
        <p:nvCxnSpPr>
          <p:cNvPr id="7" name="6 Conector recto de flecha"/>
          <p:cNvCxnSpPr>
            <a:endCxn id="5" idx="1"/>
          </p:cNvCxnSpPr>
          <p:nvPr/>
        </p:nvCxnSpPr>
        <p:spPr>
          <a:xfrm>
            <a:off x="4499992" y="3465004"/>
            <a:ext cx="8798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97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771261"/>
            <a:ext cx="58326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En mecánica cuántica, una </a:t>
            </a: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función de onda</a:t>
            </a:r>
            <a:r>
              <a:rPr lang="es-ES" dirty="0"/>
              <a:t> </a:t>
            </a:r>
            <a:r>
              <a:rPr lang="es-ES" dirty="0" smtClean="0"/>
              <a:t>es </a:t>
            </a:r>
            <a:r>
              <a:rPr lang="es-ES" dirty="0"/>
              <a:t>una forma de representar el estado físico de un sistema de partículas. Usualmente es una función compleja, de </a:t>
            </a:r>
            <a:r>
              <a:rPr lang="es-ES" dirty="0" smtClean="0"/>
              <a:t>cuadrado </a:t>
            </a:r>
            <a:r>
              <a:rPr lang="es-ES" dirty="0"/>
              <a:t>integrable y univaluada de las coordenadas espaciales de cada una de las partículas. Las propiedades </a:t>
            </a:r>
            <a:r>
              <a:rPr lang="es-ES" dirty="0" smtClean="0"/>
              <a:t>permiten </a:t>
            </a:r>
            <a:r>
              <a:rPr lang="es-ES" dirty="0"/>
              <a:t>interpretarla como una función de cuadrado </a:t>
            </a:r>
            <a:r>
              <a:rPr lang="es-ES" dirty="0" smtClean="0"/>
              <a:t>integrable.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1638861" y="188640"/>
            <a:ext cx="53655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Definición F(x) de Onda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 descr="C:\Users\ANDRES\Desktop\350px-2D_Wavefunction_(1,2)_Surface_Plo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573016"/>
            <a:ext cx="3922764" cy="293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78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629309" y="188640"/>
            <a:ext cx="364715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SCHRÖDINGER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67544" y="1772816"/>
            <a:ext cx="55446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Los descubrimientos de principios del Siglo XX habían culminado con la sorprendente conclusión, por parte de </a:t>
            </a: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Louis de Broglie</a:t>
            </a:r>
            <a:r>
              <a:rPr lang="es-ES" dirty="0"/>
              <a:t>, de que la materia se comporta a la vez como cuerpo y como onda, y esto es </a:t>
            </a:r>
            <a:r>
              <a:rPr lang="es-ES" dirty="0" smtClean="0"/>
              <a:t>decisivo </a:t>
            </a:r>
            <a:r>
              <a:rPr lang="es-ES" dirty="0"/>
              <a:t>cuando nos referimos a partículas subatómicas. Esta doble condición de las partículas tenía que ser utilizada para profundizar en el estudio del mundo de lo muy pequeño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3074" name="Picture 2" descr="C:\Users\ANDRES\Desktop\Schroding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417" y="3717032"/>
            <a:ext cx="2442303" cy="2731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588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124744"/>
            <a:ext cx="45365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Entre </a:t>
            </a:r>
            <a:r>
              <a:rPr lang="es-ES" dirty="0"/>
              <a:t>los años 1925 y 1926, introdujo la </a:t>
            </a: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función de onda</a:t>
            </a:r>
            <a:r>
              <a:rPr lang="es-ES" dirty="0"/>
              <a:t>, también llamada ecuación de Schrödinger, que no es otra cosa que una ecuación que describe la forma en que una partícula cambia con el paso del tiempo. S</a:t>
            </a:r>
            <a:r>
              <a:rPr lang="es-ES" dirty="0" smtClean="0"/>
              <a:t>e </a:t>
            </a:r>
            <a:r>
              <a:rPr lang="es-ES" dirty="0"/>
              <a:t>trata de estudiar las partículas del mismo modo en que se estudian las demás ondas que sentimos a nuestro alrededor, como las sonoras o las producidas en el agua cuando se lanza una piedra a un </a:t>
            </a:r>
            <a:r>
              <a:rPr lang="es-ES" dirty="0" smtClean="0"/>
              <a:t>charco.</a:t>
            </a:r>
            <a:endParaRPr lang="es-ES" dirty="0"/>
          </a:p>
        </p:txBody>
      </p:sp>
      <p:pic>
        <p:nvPicPr>
          <p:cNvPr id="4098" name="Picture 2" descr="C:\Users\ANDRES\Desktop\on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276872"/>
            <a:ext cx="2862064" cy="3036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476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99525" y="116632"/>
            <a:ext cx="720430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Ecuación de onda</a:t>
            </a:r>
          </a:p>
          <a:p>
            <a:pPr algn="ctr"/>
            <a:r>
              <a:rPr lang="es-E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(SCHRÖDINGER)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2276872"/>
            <a:ext cx="73609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Esta ecuación es de gran importancia en la mecánica cuántica, donde juega un papel central, de la misma manera que la segunda ley de Newton (</a:t>
            </a:r>
            <a:r>
              <a:rPr lang="es-ES" dirty="0" smtClean="0"/>
              <a:t>F = </a:t>
            </a:r>
            <a:r>
              <a:rPr lang="es-ES" dirty="0"/>
              <a:t>m.a) en la mecánica clásica.</a:t>
            </a:r>
          </a:p>
          <a:p>
            <a:r>
              <a:rPr lang="es-ES" dirty="0"/>
              <a:t>Son muchos los conceptos previos implicados en la ecuación de Schrödinger, empezando por los modelos atómicos. Dalton, Thomson, Rutherford, Bohr, </a:t>
            </a:r>
            <a:r>
              <a:rPr lang="es-ES" dirty="0" smtClean="0"/>
              <a:t>Sommerfeld, todos </a:t>
            </a:r>
            <a:r>
              <a:rPr lang="es-ES" dirty="0"/>
              <a:t>ellos contribuyeron al modelo atómico </a:t>
            </a:r>
            <a:r>
              <a:rPr lang="es-ES" dirty="0" smtClean="0"/>
              <a:t>actual.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7769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NDRES\Desktop\e-schroding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33" y="0"/>
            <a:ext cx="6046558" cy="424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040016" y="4272677"/>
            <a:ext cx="71287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Esta es una ecuación matemática que tiene en consideración varios aspectos:</a:t>
            </a:r>
          </a:p>
          <a:p>
            <a:r>
              <a:rPr lang="es-ES" dirty="0" smtClean="0"/>
              <a:t>- La </a:t>
            </a:r>
            <a:r>
              <a:rPr lang="es-ES" dirty="0"/>
              <a:t>existencia de un núcleo atómico, donde se concentra la gran cantidad del volumen del átomo.</a:t>
            </a:r>
          </a:p>
          <a:p>
            <a:r>
              <a:rPr lang="es-ES" dirty="0" smtClean="0"/>
              <a:t>- Los </a:t>
            </a:r>
            <a:r>
              <a:rPr lang="es-ES" dirty="0"/>
              <a:t>niveles energéticos donde se distribuyen los electrones según su energía.</a:t>
            </a:r>
          </a:p>
          <a:p>
            <a:r>
              <a:rPr lang="es-ES" dirty="0" smtClean="0"/>
              <a:t>- La </a:t>
            </a:r>
            <a:r>
              <a:rPr lang="es-ES" dirty="0"/>
              <a:t>dualidad onda-partícula</a:t>
            </a:r>
          </a:p>
          <a:p>
            <a:r>
              <a:rPr lang="es-ES" dirty="0" smtClean="0"/>
              <a:t>- La </a:t>
            </a:r>
            <a:r>
              <a:rPr lang="es-ES" dirty="0"/>
              <a:t>probabilidad de encontrar al electrón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5236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901057" y="116632"/>
            <a:ext cx="30059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Limitaciones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1628800"/>
            <a:ext cx="7776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 el fin de representar un sistema observable de manera física, la función de onda debe satisfacer ciertas restricciones</a:t>
            </a:r>
            <a:r>
              <a:rPr lang="es-ES" dirty="0" smtClean="0"/>
              <a:t>:</a:t>
            </a:r>
          </a:p>
          <a:p>
            <a:endParaRPr lang="es-ES" dirty="0"/>
          </a:p>
          <a:p>
            <a:pPr marL="342900" indent="-342900">
              <a:buAutoNum type="arabicPeriod"/>
            </a:pPr>
            <a:r>
              <a:rPr lang="es-ES" dirty="0" smtClean="0"/>
              <a:t>Debe </a:t>
            </a:r>
            <a:r>
              <a:rPr lang="es-ES" dirty="0"/>
              <a:t>ser una solución de la </a:t>
            </a:r>
            <a:r>
              <a:rPr lang="es-ES" u="sng" dirty="0"/>
              <a:t>ecuación de Schrodinger</a:t>
            </a:r>
            <a:r>
              <a:rPr lang="es-ES" dirty="0" smtClean="0"/>
              <a:t>.</a:t>
            </a:r>
          </a:p>
          <a:p>
            <a:pPr marL="342900" indent="-342900">
              <a:buAutoNum type="arabicPeriod"/>
            </a:pPr>
            <a:r>
              <a:rPr lang="es-ES" dirty="0"/>
              <a:t>Debe ser </a:t>
            </a:r>
            <a:r>
              <a:rPr lang="es-ES" dirty="0" smtClean="0"/>
              <a:t>normalizable, esto </a:t>
            </a:r>
            <a:r>
              <a:rPr lang="es-ES" dirty="0"/>
              <a:t>implica que la función de onda se aproxima a cero cuando x se aproxima a infinito</a:t>
            </a:r>
            <a:r>
              <a:rPr lang="es-ES" dirty="0" smtClean="0"/>
              <a:t>.</a:t>
            </a:r>
          </a:p>
          <a:p>
            <a:pPr marL="342900" indent="-342900">
              <a:buAutoNum type="arabicPeriod"/>
            </a:pPr>
            <a:r>
              <a:rPr lang="es-ES" dirty="0"/>
              <a:t>Debe ser una función continua de x</a:t>
            </a:r>
            <a:r>
              <a:rPr lang="es-ES" dirty="0" smtClean="0"/>
              <a:t>.</a:t>
            </a:r>
          </a:p>
          <a:p>
            <a:pPr marL="342900" indent="-342900">
              <a:buAutoNum type="arabicPeriod"/>
            </a:pPr>
            <a:r>
              <a:rPr lang="es-ES" dirty="0"/>
              <a:t> La pendiente de la función en x, debe ser </a:t>
            </a:r>
            <a:r>
              <a:rPr lang="es-ES" dirty="0" smtClean="0"/>
              <a:t>continua.</a:t>
            </a:r>
          </a:p>
          <a:p>
            <a:endParaRPr lang="es-ES" dirty="0"/>
          </a:p>
          <a:p>
            <a:r>
              <a:rPr lang="es-ES" dirty="0" smtClean="0"/>
              <a:t>Específicamente                  debe ser continua.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Estas </a:t>
            </a:r>
            <a:r>
              <a:rPr lang="es-ES" dirty="0"/>
              <a:t>limitaciones se aplican a las condiciones de contorno en las soluciones, y en el proceso de ayudar a determinar </a:t>
            </a:r>
            <a:r>
              <a:rPr lang="es-ES" dirty="0" smtClean="0"/>
              <a:t>los valores </a:t>
            </a:r>
            <a:r>
              <a:rPr lang="es-ES" dirty="0"/>
              <a:t>propios de la energía.</a:t>
            </a:r>
            <a:endParaRPr lang="es-ES" dirty="0" smtClean="0"/>
          </a:p>
          <a:p>
            <a:pPr marL="342900" indent="-342900">
              <a:buAutoNum type="arabicPeriod"/>
            </a:pPr>
            <a:endParaRPr lang="es-ES" dirty="0"/>
          </a:p>
        </p:txBody>
      </p:sp>
      <p:pic>
        <p:nvPicPr>
          <p:cNvPr id="7175" name="Picture 7" descr="C:\Users\ANDRES\Desktop\dpsi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933056"/>
            <a:ext cx="946938" cy="80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261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42970" y="260648"/>
            <a:ext cx="60580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Función de onda armónica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216973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Esta describe una onda que se mueve en el sentido positivo del eje de las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s-ES" dirty="0" smtClean="0"/>
              <a:t> con amplitud y, longitud de onda </a:t>
            </a:r>
            <a:r>
              <a:rPr lang="el-GR" dirty="0" smtClean="0">
                <a:latin typeface="Gulim"/>
                <a:ea typeface="Gulim"/>
              </a:rPr>
              <a:t>λ</a:t>
            </a:r>
            <a:r>
              <a:rPr lang="es-ES" dirty="0" smtClean="0">
                <a:latin typeface="Gulim"/>
                <a:ea typeface="Gulim"/>
              </a:rPr>
              <a:t>, </a:t>
            </a:r>
            <a:r>
              <a:rPr lang="es-ES" dirty="0" smtClean="0">
                <a:ea typeface="Gulim"/>
              </a:rPr>
              <a:t>período T, frecuencia f = 1/T y velocidad de fase</a:t>
            </a:r>
            <a:endParaRPr lang="es-ES" dirty="0" smtClean="0">
              <a:latin typeface="Gulim"/>
              <a:ea typeface="Gulim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643957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40943"/>
            <a:ext cx="1824207" cy="70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410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09820" y="116632"/>
            <a:ext cx="47243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Ondas de electrones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980728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 conveniente utilizar la frecuencia angular </a:t>
            </a:r>
            <a:r>
              <a:rPr lang="el-GR" dirty="0" smtClean="0">
                <a:latin typeface="Gulim"/>
                <a:ea typeface="Gulim"/>
              </a:rPr>
              <a:t>ω</a:t>
            </a:r>
            <a:r>
              <a:rPr lang="es-ES" dirty="0" smtClean="0">
                <a:latin typeface="Gulim"/>
                <a:ea typeface="Gulim"/>
              </a:rPr>
              <a:t> </a:t>
            </a:r>
            <a:r>
              <a:rPr lang="es-ES" dirty="0" smtClean="0">
                <a:ea typeface="Gulim"/>
              </a:rPr>
              <a:t>y el número de onda “k” definidos por 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66" y="1772816"/>
            <a:ext cx="2081534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539552" y="3645024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 función de onda se escribe entonces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Otras formas de este tipo de solución son</a:t>
            </a:r>
            <a:endParaRPr lang="es-E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355" y="3635761"/>
            <a:ext cx="3403670" cy="579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4941168"/>
            <a:ext cx="3155829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5661248"/>
            <a:ext cx="2736305" cy="485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8192555"/>
      </p:ext>
    </p:extLst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226</TotalTime>
  <Words>286</Words>
  <Application>Microsoft Office PowerPoint</Application>
  <PresentationFormat>Presentación en pantalla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Gulim</vt:lpstr>
      <vt:lpstr>Arial</vt:lpstr>
      <vt:lpstr>Calibri</vt:lpstr>
      <vt:lpstr>Franklin Gothic Book</vt:lpstr>
      <vt:lpstr>Wingdings 2</vt:lpstr>
      <vt:lpstr>Técnico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</dc:creator>
  <cp:lastModifiedBy>Montoya</cp:lastModifiedBy>
  <cp:revision>13</cp:revision>
  <dcterms:created xsi:type="dcterms:W3CDTF">2016-09-26T23:14:10Z</dcterms:created>
  <dcterms:modified xsi:type="dcterms:W3CDTF">2016-11-23T12:26:50Z</dcterms:modified>
</cp:coreProperties>
</file>